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76" r:id="rId10"/>
    <p:sldId id="271" r:id="rId11"/>
    <p:sldId id="264" r:id="rId12"/>
    <p:sldId id="269" r:id="rId13"/>
    <p:sldId id="263" r:id="rId14"/>
    <p:sldId id="265" r:id="rId15"/>
    <p:sldId id="266" r:id="rId16"/>
    <p:sldId id="273" r:id="rId17"/>
    <p:sldId id="272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5144"/>
  </p:normalViewPr>
  <p:slideViewPr>
    <p:cSldViewPr snapToGrid="0" snapToObjects="1">
      <p:cViewPr varScale="1">
        <p:scale>
          <a:sx n="63" d="100"/>
          <a:sy n="63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6/13/2024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7273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9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0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6/13/2024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ed@redwood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8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0" name="Rectangle 12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5740"/>
            <a:ext cx="3722913" cy="37229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A58907-5A40-8148-9ADC-30FD6FFFA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977" y="985240"/>
            <a:ext cx="7459705" cy="98725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87AA05E-A4B5-4444-A419-E9D90622E087}"/>
              </a:ext>
            </a:extLst>
          </p:cNvPr>
          <p:cNvSpPr txBox="1">
            <a:spLocks/>
          </p:cNvSpPr>
          <p:nvPr/>
        </p:nvSpPr>
        <p:spPr>
          <a:xfrm>
            <a:off x="5094513" y="2143669"/>
            <a:ext cx="6322424" cy="146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6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Phlebotomy </a:t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Program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D7BC486-393C-DB4B-984C-2A5BE491A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4513" y="3738479"/>
            <a:ext cx="6851410" cy="233613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Fall 2024 – Eureka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Adult and Community Education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Director: Jim Gordon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Instructors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Jim Gordon and Talia Ciarabellini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1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757" y="195943"/>
            <a:ext cx="10668555" cy="71845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757" y="725574"/>
            <a:ext cx="10550038" cy="5518472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Immunizations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are absolutely required – no exceptions!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Can be obtained through your doctor, a pharmacy or 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Public Health Main Clinic.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If you already have these you do not have to get them again</a:t>
            </a:r>
          </a:p>
          <a:p>
            <a:pPr marL="1097280" lvl="3" indent="-457200">
              <a:lnSpc>
                <a:spcPct val="10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 records can be submitted upon acceptance into the program, but no later than the first day of class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If you think you’ve already had these or had the illness y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 can get a 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Quantitative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Titer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3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will show that you have the antibodies. If no antibodies are shown; you must get the immunization.</a:t>
            </a:r>
          </a:p>
          <a:p>
            <a:pPr lvl="3">
              <a:lnSpc>
                <a:spcPct val="150000"/>
              </a:lnSpc>
              <a:spcBef>
                <a:spcPts val="400"/>
              </a:spcBef>
              <a:buClr>
                <a:schemeClr val="accent5"/>
              </a:buClr>
            </a:pPr>
            <a:endParaRPr lang="en-US" sz="2400" i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2400" i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7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7B88-AA9E-2544-AA4C-A6AC9364C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97" y="134429"/>
            <a:ext cx="10701806" cy="7277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73CF1-221C-9647-B1EA-3CCB53758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451" y="958337"/>
            <a:ext cx="10446486" cy="53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Performed at a local healthcare facility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 must place you and will make every attempt to place you in your preferred clinical location.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Once placed you will be contacted to pickup your blue clinical folder from our office. This will be used to record the following: 40 hours and 50 successful venipunctures. (10 Dermals &amp; 2 Arterial Blood gas observations – TBD where).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It will be the responsibility of the student to keep track of this folder and submit it to the ACE office upon completion</a:t>
            </a:r>
          </a:p>
        </p:txBody>
      </p:sp>
    </p:spTree>
    <p:extLst>
      <p:ext uri="{BB962C8B-B14F-4D97-AF65-F5344CB8AC3E}">
        <p14:creationId xmlns:p14="http://schemas.microsoft.com/office/powerpoint/2010/main" val="132809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124922"/>
            <a:ext cx="10685178" cy="1009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Requirements to apply for CPT 1 License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B5F02B-4E56-9744-AF13-3CEE9871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513" y="784945"/>
            <a:ext cx="10425111" cy="55113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HS grad or equivalent  - transcripts must be sent to CDPH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Background check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Complete an approved certification program (like this one)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Pass the National Healthcare Association Phlebotomy certification exam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Complete a 40 hour Clinical Externship 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Submit application to the California Department of Public Health with required fees</a:t>
            </a:r>
          </a:p>
        </p:txBody>
      </p:sp>
    </p:spTree>
    <p:extLst>
      <p:ext uri="{BB962C8B-B14F-4D97-AF65-F5344CB8AC3E}">
        <p14:creationId xmlns:p14="http://schemas.microsoft.com/office/powerpoint/2010/main" val="63785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20CB-663F-0742-90D8-1D900293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64117"/>
            <a:ext cx="10660241" cy="8886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Health and Safety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E607-E41D-E344-9166-139BAC5F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39" y="948235"/>
            <a:ext cx="10439360" cy="5152119"/>
          </a:xfrm>
        </p:spPr>
        <p:txBody>
          <a:bodyPr>
            <a:normAutofit/>
          </a:bodyPr>
          <a:lstStyle/>
          <a:p>
            <a:pPr marL="365760" lvl="2" inden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Class size limited to18 students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PPE and hand/hygiene available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If you’re sick, stay home</a:t>
            </a:r>
          </a:p>
          <a:p>
            <a:pPr lvl="2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Call and email your instructor, as well as the ACE office.</a:t>
            </a:r>
          </a:p>
          <a:p>
            <a:pPr lvl="2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Absences are limited, monitored and enforced</a:t>
            </a:r>
          </a:p>
        </p:txBody>
      </p:sp>
    </p:spTree>
    <p:extLst>
      <p:ext uri="{BB962C8B-B14F-4D97-AF65-F5344CB8AC3E}">
        <p14:creationId xmlns:p14="http://schemas.microsoft.com/office/powerpoint/2010/main" val="287458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5276-B80B-404F-A4A6-C773843C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34" y="156756"/>
            <a:ext cx="10718430" cy="6662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35C1-48E6-474E-9D98-64F44251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978532"/>
            <a:ext cx="10582102" cy="5147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Class Fee: $1,995.00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Other anticipated costs: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Background Check - $35-$37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Immunizations – costs will vary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2200" i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CPT 1 License Fees - Approximately $100</a:t>
            </a:r>
          </a:p>
        </p:txBody>
      </p:sp>
    </p:spTree>
    <p:extLst>
      <p:ext uri="{BB962C8B-B14F-4D97-AF65-F5344CB8AC3E}">
        <p14:creationId xmlns:p14="http://schemas.microsoft.com/office/powerpoint/2010/main" val="52063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9A35-187C-F345-8993-6F87889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96" y="169817"/>
            <a:ext cx="10676866" cy="62701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65CD-E522-634E-B538-3012F49A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12" y="963445"/>
            <a:ext cx="10535550" cy="5267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There are three (3) ways to pay for the class: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Student pays personally with Cash, Check or Credit/Debit Card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Nelnet Payment Plan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Student is sponsored by an agency</a:t>
            </a:r>
          </a:p>
          <a:p>
            <a:pPr marL="320040" lvl="1">
              <a:buClr>
                <a:schemeClr val="accent5"/>
              </a:buClr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	Numerous potential opportunities: local, county, state or federal</a:t>
            </a:r>
          </a:p>
          <a:p>
            <a:pPr marL="320040" lvl="1">
              <a:buClr>
                <a:schemeClr val="accent5"/>
              </a:buClr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	Potential sponsorship opportunities form on website</a:t>
            </a:r>
          </a:p>
          <a:p>
            <a:pPr marL="320040" lvl="1">
              <a:buClr>
                <a:schemeClr val="accent5"/>
              </a:buClr>
            </a:pPr>
            <a:endParaRPr lang="en-US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20040" lvl="1">
              <a:buClr>
                <a:schemeClr val="accent5"/>
              </a:buClr>
            </a:pPr>
            <a:r>
              <a:rPr lang="en-US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Until we have documentation in our office proving sponsorship, we cannot move forward! </a:t>
            </a:r>
          </a:p>
        </p:txBody>
      </p:sp>
    </p:spTree>
    <p:extLst>
      <p:ext uri="{BB962C8B-B14F-4D97-AF65-F5344CB8AC3E}">
        <p14:creationId xmlns:p14="http://schemas.microsoft.com/office/powerpoint/2010/main" val="48545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10" y="-65315"/>
            <a:ext cx="10659291" cy="8856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Nelnet Payment Plan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45105"/>
              </p:ext>
            </p:extLst>
          </p:nvPr>
        </p:nvGraphicFramePr>
        <p:xfrm>
          <a:off x="901338" y="940527"/>
          <a:ext cx="10280468" cy="277771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568746">
                  <a:extLst>
                    <a:ext uri="{9D8B030D-6E8A-4147-A177-3AD203B41FA5}">
                      <a16:colId xmlns:a16="http://schemas.microsoft.com/office/drawing/2014/main" val="3021558736"/>
                    </a:ext>
                  </a:extLst>
                </a:gridCol>
                <a:gridCol w="6711722">
                  <a:extLst>
                    <a:ext uri="{9D8B030D-6E8A-4147-A177-3AD203B41FA5}">
                      <a16:colId xmlns:a16="http://schemas.microsoft.com/office/drawing/2014/main" val="2605334595"/>
                    </a:ext>
                  </a:extLst>
                </a:gridCol>
              </a:tblGrid>
              <a:tr h="249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Phlebotomy Payment Plan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012371"/>
                  </a:ext>
                </a:extLst>
              </a:tr>
              <a:tr h="285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 Cost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$1,995  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5618"/>
                  </a:ext>
                </a:extLst>
              </a:tr>
              <a:tr h="7693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Down Payment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$1,000 &amp; $20 Payment Plan Fee Due upon registration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</a:t>
                      </a:r>
                      <a:r>
                        <a:rPr lang="en-US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2: </a:t>
                      </a: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$500 &amp; $20 Payment Plan Fee Due upon registration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28986"/>
                  </a:ext>
                </a:extLst>
              </a:tr>
              <a:tr h="665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Monthly Payment Amount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Approximately $332 for 3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2: Approximately $500 for 3 months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515063"/>
                  </a:ext>
                </a:extLst>
              </a:tr>
              <a:tr h="6940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Payment plans are to be processed with a Debit/Credit card only!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495772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83772" y="3802414"/>
            <a:ext cx="106592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Payment plans are available through Nelnet.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There is a $20 payment plan fee.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Payment plans must be set up when you register for class.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you choose to set up a payment plan your Certificate of Completion will be issued upon completion of your payment plan. </a:t>
            </a:r>
          </a:p>
          <a:p>
            <a: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All payments must be complete prior to being allowed to take the NCCT exam.</a:t>
            </a:r>
          </a:p>
        </p:txBody>
      </p:sp>
    </p:spTree>
    <p:extLst>
      <p:ext uri="{BB962C8B-B14F-4D97-AF65-F5344CB8AC3E}">
        <p14:creationId xmlns:p14="http://schemas.microsoft.com/office/powerpoint/2010/main" val="1530151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6" y="-52252"/>
            <a:ext cx="10656917" cy="86214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Period – Opens June 14</a:t>
            </a:r>
            <a:r>
              <a:rPr lang="en-US" sz="36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, 2024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452" y="1031968"/>
            <a:ext cx="10390909" cy="5238205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Application will be available on the program webpage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Application period closes July 11, 2024 at 12:00pm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Random lottery drawing: July 11, 2024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names will be drawn and assigned a #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First 18 will receive acceptance letters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Remaining will be assigned a waitlist #. </a:t>
            </a:r>
          </a:p>
          <a:p>
            <a:pPr lvl="1"/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Accepted letters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will include:</a:t>
            </a:r>
          </a:p>
          <a:p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	Registration form, release on information form, background check information and immunization checklist</a:t>
            </a:r>
          </a:p>
          <a:p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Waitlist letters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will include: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100" dirty="0">
                <a:latin typeface="Cambria" panose="02040503050406030204" pitchFamily="18" charset="0"/>
                <a:ea typeface="Cambria" panose="02040503050406030204" pitchFamily="18" charset="0"/>
              </a:rPr>
              <a:t>Background check information and immunization checklist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Payment is due at time of registration or must include a sponsorship letter</a:t>
            </a:r>
          </a:p>
          <a:p>
            <a:pPr lvl="1"/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8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E3C3-72F5-A644-A276-2E9F8538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9" y="142381"/>
            <a:ext cx="10668554" cy="58914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Questions????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BB559-8025-304A-A7EE-B8AA27DF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658" y="1926771"/>
            <a:ext cx="9958648" cy="22402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Email: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Phone: 707-476-4500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Address: 525 D Street Eureka, CA 95501</a:t>
            </a:r>
          </a:p>
          <a:p>
            <a:pPr marL="0" indent="0" algn="ctr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Office Hours: </a:t>
            </a:r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Monday – Thursday 8:30a-4:30p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710B6-4DB1-4B44-A357-F8553E26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50868"/>
            <a:ext cx="10668000" cy="22598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Welcome and Introductions</a:t>
            </a:r>
            <a:r>
              <a:rPr lang="en-US" sz="36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107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2772C-410A-8D49-8BD9-F5E2B7C9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7" y="130630"/>
            <a:ext cx="10676867" cy="8096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0FB1-0967-054E-AE91-BDF65600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94" y="1264128"/>
            <a:ext cx="10261229" cy="4268584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phlebotomy is and what it is not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are the state requirements?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Course information, dates and format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Cost and funding options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41BE-1FED-AD4E-8A77-1D1D72C7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51047"/>
            <a:ext cx="10660242" cy="65885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What’s a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9BAF-9283-A94C-88E0-2A8F076E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1" y="928650"/>
            <a:ext cx="10463349" cy="508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Practices in hospitals, clinics and freestanding labs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 patient contact/care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Responsible for blood draws (venipuncture) and collections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Does not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administer medications or initiate IV access</a:t>
            </a:r>
          </a:p>
        </p:txBody>
      </p:sp>
    </p:spTree>
    <p:extLst>
      <p:ext uri="{BB962C8B-B14F-4D97-AF65-F5344CB8AC3E}">
        <p14:creationId xmlns:p14="http://schemas.microsoft.com/office/powerpoint/2010/main" val="12885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DF41-FEDE-B649-9772-69C1D7BB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94" y="151054"/>
            <a:ext cx="10726743" cy="98422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 makes a good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6693-57C2-D340-9406-A943C4BA3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269" y="1200593"/>
            <a:ext cx="10269542" cy="4873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Patience!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Empathy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Critical thinking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Communication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People skills</a:t>
            </a:r>
          </a:p>
        </p:txBody>
      </p:sp>
    </p:spTree>
    <p:extLst>
      <p:ext uri="{BB962C8B-B14F-4D97-AF65-F5344CB8AC3E}">
        <p14:creationId xmlns:p14="http://schemas.microsoft.com/office/powerpoint/2010/main" val="33543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26A7-E410-F24C-B369-835FCD65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570" y="176472"/>
            <a:ext cx="10660242" cy="81797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About the course..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4824" y="818213"/>
            <a:ext cx="10510613" cy="52952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Not-for-Credit Program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Nationally recognized certification exam is included (NHA)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Class includes: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Phlebotomy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Basic CPR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Textbooks, handouts, and NHA online resources and practice tests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Materials and supplies for laboratory portions of the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Clinical rotation in a healthcare facility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Job Prep (resume, cover letter, interviewing)</a:t>
            </a:r>
          </a:p>
        </p:txBody>
      </p:sp>
    </p:spTree>
    <p:extLst>
      <p:ext uri="{BB962C8B-B14F-4D97-AF65-F5344CB8AC3E}">
        <p14:creationId xmlns:p14="http://schemas.microsoft.com/office/powerpoint/2010/main" val="5821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08" y="72440"/>
            <a:ext cx="10668554" cy="6852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Class Dates and Format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3D7811-8B4F-7744-9F23-0E5FEB026DDC}"/>
              </a:ext>
            </a:extLst>
          </p:cNvPr>
          <p:cNvSpPr txBox="1">
            <a:spLocks/>
          </p:cNvSpPr>
          <p:nvPr/>
        </p:nvSpPr>
        <p:spPr>
          <a:xfrm>
            <a:off x="1069016" y="1069966"/>
            <a:ext cx="10377609" cy="53308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6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Dates: Aug  27</a:t>
            </a:r>
            <a:r>
              <a:rPr lang="en-U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– Dec 5th,  2024</a:t>
            </a:r>
          </a:p>
          <a:p>
            <a:pPr marL="1028700" lvl="1" indent="-571500" algn="l">
              <a:lnSpc>
                <a:spcPct val="10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29 in person didactic/lab sessions – includes 2 makeup days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Days: Tuesdays &amp; Thursdays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Time: 5:30PM – 8:30PM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Location: 525 D Street, Eureka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NHA Exam: Thursday, December 21, 5:30pm-8:00pm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***Dates are subject to change***</a:t>
            </a:r>
          </a:p>
        </p:txBody>
      </p:sp>
    </p:spTree>
    <p:extLst>
      <p:ext uri="{BB962C8B-B14F-4D97-AF65-F5344CB8AC3E}">
        <p14:creationId xmlns:p14="http://schemas.microsoft.com/office/powerpoint/2010/main" val="327730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ED414-B18E-234F-B94B-BC37E0D0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9964"/>
            <a:ext cx="10668000" cy="75396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 Entrance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971" y="681353"/>
            <a:ext cx="10656029" cy="56606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Healthcare requirements are subject to the requirements of the clinical site and CR’s policies and are subject to change.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The following will be due on the First Day of Class: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Background Check through Castle Branch Approximately $35.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Signed Disclosure Statements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Immunizations Records – </a:t>
            </a: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Exceptions!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ALL outstanding requirements must be met by October 31, 2023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Physical Exam (we will provide this form)</a:t>
            </a:r>
          </a:p>
          <a:p>
            <a:pPr lvl="3">
              <a:lnSpc>
                <a:spcPct val="100000"/>
              </a:lnSpc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 cannot enter the clinical portion of the class unless you submitted proof of all the required immunizations and all documentation has been signed and approved. </a:t>
            </a:r>
          </a:p>
        </p:txBody>
      </p:sp>
    </p:spTree>
    <p:extLst>
      <p:ext uri="{BB962C8B-B14F-4D97-AF65-F5344CB8AC3E}">
        <p14:creationId xmlns:p14="http://schemas.microsoft.com/office/powerpoint/2010/main" val="427428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67121"/>
              </p:ext>
            </p:extLst>
          </p:nvPr>
        </p:nvGraphicFramePr>
        <p:xfrm>
          <a:off x="770709" y="1514111"/>
          <a:ext cx="10672354" cy="432118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339909">
                  <a:extLst>
                    <a:ext uri="{9D8B030D-6E8A-4147-A177-3AD203B41FA5}">
                      <a16:colId xmlns:a16="http://schemas.microsoft.com/office/drawing/2014/main" val="4287666012"/>
                    </a:ext>
                  </a:extLst>
                </a:gridCol>
                <a:gridCol w="2660684">
                  <a:extLst>
                    <a:ext uri="{9D8B030D-6E8A-4147-A177-3AD203B41FA5}">
                      <a16:colId xmlns:a16="http://schemas.microsoft.com/office/drawing/2014/main" val="1957486080"/>
                    </a:ext>
                  </a:extLst>
                </a:gridCol>
                <a:gridCol w="3671761">
                  <a:extLst>
                    <a:ext uri="{9D8B030D-6E8A-4147-A177-3AD203B41FA5}">
                      <a16:colId xmlns:a16="http://schemas.microsoft.com/office/drawing/2014/main" val="3429378431"/>
                    </a:ext>
                  </a:extLst>
                </a:gridCol>
              </a:tblGrid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Immunization or Titer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Approximate Cost*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Provided By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4931820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MMR – 2 doses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– 4 weeks apart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$17.00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 or Pharmacy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488439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Varicella/Chicken Pox – 2 doses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– 4 weeks apart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$129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 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5892129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Hepatitis B Series - 3 Doses - 4 weeks between 1st two doses, 8 weeks between dose 2 &amp; 3, but 16 weeks between dose 1 &amp; 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$55/Per Dose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548688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TDAP – 1 dose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Unknown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1399115"/>
                  </a:ext>
                </a:extLst>
              </a:tr>
              <a:tr h="3656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TB - PPD – 1 Negative test within last 12 months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or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Quantiferon test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– no more than 3 months 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Unknown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6431656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Seasonal Flu </a:t>
                      </a:r>
                      <a:r>
                        <a:rPr lang="en-US" sz="1400" b="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(after August)</a:t>
                      </a:r>
                      <a:endParaRPr lang="en-US" sz="1400" b="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$10 Suggested Donation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 Health or Pharmacy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2247009"/>
                  </a:ext>
                </a:extLst>
              </a:tr>
              <a:tr h="309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COVID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Moderna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– 2 doses + booster – 4 weeks between 1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2 doses, Booster after 5-6 months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Pfizer – 2 doses + booster – 3 weeks between 1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two doses, Booster after 5-6 months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Johnson &amp; Johnson – 1 dose + booster, Booster after 2 months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Free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Health or Pharmacy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408396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8281" y="176938"/>
            <a:ext cx="7888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Immunizations Costs and Guidelines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6650" y="823269"/>
            <a:ext cx="819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You must have these on the first day of class</a:t>
            </a:r>
          </a:p>
        </p:txBody>
      </p:sp>
    </p:spTree>
    <p:extLst>
      <p:ext uri="{BB962C8B-B14F-4D97-AF65-F5344CB8AC3E}">
        <p14:creationId xmlns:p14="http://schemas.microsoft.com/office/powerpoint/2010/main" val="211668510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25193</TotalTime>
  <Words>1180</Words>
  <Application>Microsoft Office PowerPoint</Application>
  <PresentationFormat>Widescreen</PresentationFormat>
  <Paragraphs>160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Aharoni</vt:lpstr>
      <vt:lpstr>Arial</vt:lpstr>
      <vt:lpstr>Avenir Next LT Pro</vt:lpstr>
      <vt:lpstr>Cambria</vt:lpstr>
      <vt:lpstr>PrismaticVTI</vt:lpstr>
      <vt:lpstr>PowerPoint Presentation</vt:lpstr>
      <vt:lpstr>    Welcome and Introductions </vt:lpstr>
      <vt:lpstr>Agenda</vt:lpstr>
      <vt:lpstr>What’s a Phlebotomist?</vt:lpstr>
      <vt:lpstr>What makes a good Phlebotomist?</vt:lpstr>
      <vt:lpstr>About the course..</vt:lpstr>
      <vt:lpstr>Class Dates and Format</vt:lpstr>
      <vt:lpstr>Clinical Externship Entrance Requirements</vt:lpstr>
      <vt:lpstr>PowerPoint Presentation</vt:lpstr>
      <vt:lpstr>Immunization Information</vt:lpstr>
      <vt:lpstr>Clinical Externship </vt:lpstr>
      <vt:lpstr>Requirements to apply for CPT 1 License</vt:lpstr>
      <vt:lpstr>Health and Safety </vt:lpstr>
      <vt:lpstr>Costs</vt:lpstr>
      <vt:lpstr>Payment options</vt:lpstr>
      <vt:lpstr>Nelnet Payment Plan</vt:lpstr>
      <vt:lpstr>Application Period – Opens June 14th, 2024</vt:lpstr>
      <vt:lpstr>Questions????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Phlebotomy Program</dc:title>
  <dc:creator>Microsoft Office User</dc:creator>
  <cp:lastModifiedBy>Engman, Tami</cp:lastModifiedBy>
  <cp:revision>85</cp:revision>
  <dcterms:created xsi:type="dcterms:W3CDTF">2021-05-28T21:17:24Z</dcterms:created>
  <dcterms:modified xsi:type="dcterms:W3CDTF">2024-06-13T16:46:13Z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b65281-30be-477e-ab72-69dd1df6454d_Enabled">
    <vt:lpwstr>true</vt:lpwstr>
  </property>
  <property fmtid="{D5CDD505-2E9C-101B-9397-08002B2CF9AE}" pid="3" name="MSIP_Label_95b65281-30be-477e-ab72-69dd1df6454d_SetDate">
    <vt:lpwstr>2023-06-29T00:08:02Z</vt:lpwstr>
  </property>
  <property fmtid="{D5CDD505-2E9C-101B-9397-08002B2CF9AE}" pid="4" name="MSIP_Label_95b65281-30be-477e-ab72-69dd1df6454d_Method">
    <vt:lpwstr>Standard</vt:lpwstr>
  </property>
  <property fmtid="{D5CDD505-2E9C-101B-9397-08002B2CF9AE}" pid="5" name="MSIP_Label_95b65281-30be-477e-ab72-69dd1df6454d_Name">
    <vt:lpwstr>defa4170-0d19-0005-0004-bc88714345d2</vt:lpwstr>
  </property>
  <property fmtid="{D5CDD505-2E9C-101B-9397-08002B2CF9AE}" pid="6" name="MSIP_Label_95b65281-30be-477e-ab72-69dd1df6454d_SiteId">
    <vt:lpwstr>8c90edff-0a72-43a7-9568-3eb28b3c8f82</vt:lpwstr>
  </property>
  <property fmtid="{D5CDD505-2E9C-101B-9397-08002B2CF9AE}" pid="7" name="MSIP_Label_95b65281-30be-477e-ab72-69dd1df6454d_ActionId">
    <vt:lpwstr>459bb0f2-b006-4f52-bc29-229418c0b265</vt:lpwstr>
  </property>
  <property fmtid="{D5CDD505-2E9C-101B-9397-08002B2CF9AE}" pid="8" name="MSIP_Label_95b65281-30be-477e-ab72-69dd1df6454d_ContentBits">
    <vt:lpwstr>0</vt:lpwstr>
  </property>
</Properties>
</file>